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Nam Tran" initials="" lastIdx="6" clrIdx="4"/>
  <p:cmAuthor id="5" name="Paul Miller" initials="PM" lastIdx="0"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311" autoAdjust="0"/>
    <p:restoredTop sz="94706" autoAdjust="0"/>
  </p:normalViewPr>
  <p:slideViewPr>
    <p:cSldViewPr snapToGrid="0" snapToObjects="1" showGuides="1">
      <p:cViewPr>
        <p:scale>
          <a:sx n="50" d="100"/>
          <a:sy n="50" d="100"/>
        </p:scale>
        <p:origin x="24" y="69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ntran:Downloads:Fentanyl_CYP_Data013117.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10201708498185"/>
          <c:y val="0.0508856682769726"/>
          <c:w val="0.84241428360448"/>
          <c:h val="0.739699494084978"/>
        </c:manualLayout>
      </c:layout>
      <c:lineChart>
        <c:grouping val="standard"/>
        <c:varyColors val="0"/>
        <c:ser>
          <c:idx val="0"/>
          <c:order val="0"/>
          <c:tx>
            <c:v>Wildtype</c:v>
          </c:tx>
          <c:errBars>
            <c:errDir val="y"/>
            <c:errBarType val="minus"/>
            <c:errValType val="cust"/>
            <c:noEndCap val="0"/>
            <c:plus>
              <c:numRef>
                <c:f>'Fentanyl Levels'!$G$2:$G$5</c:f>
                <c:numCache>
                  <c:formatCode>General</c:formatCode>
                  <c:ptCount val="4"/>
                  <c:pt idx="0">
                    <c:v>0.247487373415292</c:v>
                  </c:pt>
                  <c:pt idx="1">
                    <c:v>1.272792206135785</c:v>
                  </c:pt>
                  <c:pt idx="2">
                    <c:v>2.256849143287063</c:v>
                  </c:pt>
                  <c:pt idx="3">
                    <c:v>3.176087958829576</c:v>
                  </c:pt>
                </c:numCache>
              </c:numRef>
            </c:plus>
            <c:minus>
              <c:numLit>
                <c:formatCode>General</c:formatCode>
                <c:ptCount val="1"/>
                <c:pt idx="0">
                  <c:v>1.0</c:v>
                </c:pt>
              </c:numLit>
            </c:minus>
          </c:errBars>
          <c:cat>
            <c:numRef>
              <c:f>'Fentanyl Levels'!$B$2:$B$5</c:f>
              <c:numCache>
                <c:formatCode>General</c:formatCode>
                <c:ptCount val="4"/>
                <c:pt idx="0">
                  <c:v>0.0</c:v>
                </c:pt>
                <c:pt idx="1">
                  <c:v>15.0</c:v>
                </c:pt>
                <c:pt idx="2">
                  <c:v>30.0</c:v>
                </c:pt>
                <c:pt idx="3">
                  <c:v>60.0</c:v>
                </c:pt>
              </c:numCache>
            </c:numRef>
          </c:cat>
          <c:val>
            <c:numRef>
              <c:f>'Fentanyl Levels'!$C$2:$C$5</c:f>
              <c:numCache>
                <c:formatCode>General</c:formatCode>
                <c:ptCount val="4"/>
                <c:pt idx="0">
                  <c:v>1.2</c:v>
                </c:pt>
                <c:pt idx="1">
                  <c:v>1.45</c:v>
                </c:pt>
                <c:pt idx="2">
                  <c:v>0.958333333333333</c:v>
                </c:pt>
                <c:pt idx="3">
                  <c:v>0.558333333333333</c:v>
                </c:pt>
              </c:numCache>
            </c:numRef>
          </c:val>
          <c:smooth val="0"/>
        </c:ser>
        <c:ser>
          <c:idx val="1"/>
          <c:order val="1"/>
          <c:tx>
            <c:v>CYP2D6 Mutation</c:v>
          </c:tx>
          <c:errBars>
            <c:errDir val="y"/>
            <c:errBarType val="plus"/>
            <c:errValType val="cust"/>
            <c:noEndCap val="0"/>
            <c:plus>
              <c:numRef>
                <c:f>'Fentanyl Levels'!$F$2:$F$5</c:f>
                <c:numCache>
                  <c:formatCode>General</c:formatCode>
                  <c:ptCount val="4"/>
                  <c:pt idx="0">
                    <c:v>0.217944947177036</c:v>
                  </c:pt>
                  <c:pt idx="1">
                    <c:v>0.975106831754004</c:v>
                  </c:pt>
                  <c:pt idx="2">
                    <c:v>1.774947834392554</c:v>
                  </c:pt>
                  <c:pt idx="3">
                    <c:v>2.524193123737946</c:v>
                  </c:pt>
                </c:numCache>
              </c:numRef>
            </c:plus>
            <c:minus>
              <c:numLit>
                <c:formatCode>General</c:formatCode>
                <c:ptCount val="1"/>
                <c:pt idx="0">
                  <c:v>1.0</c:v>
                </c:pt>
              </c:numLit>
            </c:minus>
          </c:errBars>
          <c:cat>
            <c:numRef>
              <c:f>'Fentanyl Levels'!$B$2:$B$5</c:f>
              <c:numCache>
                <c:formatCode>General</c:formatCode>
                <c:ptCount val="4"/>
                <c:pt idx="0">
                  <c:v>0.0</c:v>
                </c:pt>
                <c:pt idx="1">
                  <c:v>15.0</c:v>
                </c:pt>
                <c:pt idx="2">
                  <c:v>30.0</c:v>
                </c:pt>
                <c:pt idx="3">
                  <c:v>60.0</c:v>
                </c:pt>
              </c:numCache>
            </c:numRef>
          </c:cat>
          <c:val>
            <c:numRef>
              <c:f>'Fentanyl Levels'!$D$2:$D$5</c:f>
              <c:numCache>
                <c:formatCode>General</c:formatCode>
                <c:ptCount val="4"/>
                <c:pt idx="0">
                  <c:v>1.55</c:v>
                </c:pt>
                <c:pt idx="1">
                  <c:v>3.25</c:v>
                </c:pt>
                <c:pt idx="2">
                  <c:v>4.149999999999999</c:v>
                </c:pt>
                <c:pt idx="3">
                  <c:v>5.050000000000001</c:v>
                </c:pt>
              </c:numCache>
            </c:numRef>
          </c:val>
          <c:smooth val="0"/>
        </c:ser>
        <c:ser>
          <c:idx val="2"/>
          <c:order val="2"/>
          <c:tx>
            <c:v>CYP3A4 Mutation</c:v>
          </c:tx>
          <c:cat>
            <c:numRef>
              <c:f>'Fentanyl Levels'!$B$2:$B$5</c:f>
              <c:numCache>
                <c:formatCode>General</c:formatCode>
                <c:ptCount val="4"/>
                <c:pt idx="0">
                  <c:v>0.0</c:v>
                </c:pt>
                <c:pt idx="1">
                  <c:v>15.0</c:v>
                </c:pt>
                <c:pt idx="2">
                  <c:v>30.0</c:v>
                </c:pt>
                <c:pt idx="3">
                  <c:v>60.0</c:v>
                </c:pt>
              </c:numCache>
            </c:numRef>
          </c:cat>
          <c:val>
            <c:numRef>
              <c:f>'Fentanyl Levels'!$E$2:$E$5</c:f>
              <c:numCache>
                <c:formatCode>General</c:formatCode>
                <c:ptCount val="4"/>
                <c:pt idx="0">
                  <c:v>1.6</c:v>
                </c:pt>
                <c:pt idx="1">
                  <c:v>3.0</c:v>
                </c:pt>
                <c:pt idx="2">
                  <c:v>3.9</c:v>
                </c:pt>
                <c:pt idx="3">
                  <c:v>4.8</c:v>
                </c:pt>
              </c:numCache>
            </c:numRef>
          </c:val>
          <c:smooth val="0"/>
        </c:ser>
        <c:dLbls>
          <c:showLegendKey val="0"/>
          <c:showVal val="0"/>
          <c:showCatName val="0"/>
          <c:showSerName val="0"/>
          <c:showPercent val="0"/>
          <c:showBubbleSize val="0"/>
        </c:dLbls>
        <c:marker val="1"/>
        <c:smooth val="0"/>
        <c:axId val="2133277560"/>
        <c:axId val="2133280680"/>
      </c:lineChart>
      <c:catAx>
        <c:axId val="2133277560"/>
        <c:scaling>
          <c:orientation val="minMax"/>
        </c:scaling>
        <c:delete val="0"/>
        <c:axPos val="b"/>
        <c:numFmt formatCode="General" sourceLinked="1"/>
        <c:majorTickMark val="none"/>
        <c:minorTickMark val="none"/>
        <c:tickLblPos val="nextTo"/>
        <c:txPr>
          <a:bodyPr/>
          <a:lstStyle/>
          <a:p>
            <a:pPr>
              <a:defRPr sz="1800"/>
            </a:pPr>
            <a:endParaRPr lang="en-US"/>
          </a:p>
        </c:txPr>
        <c:crossAx val="2133280680"/>
        <c:crosses val="autoZero"/>
        <c:auto val="1"/>
        <c:lblAlgn val="ctr"/>
        <c:lblOffset val="100"/>
        <c:noMultiLvlLbl val="0"/>
      </c:catAx>
      <c:valAx>
        <c:axId val="2133280680"/>
        <c:scaling>
          <c:orientation val="minMax"/>
          <c:min val="0.0"/>
        </c:scaling>
        <c:delete val="0"/>
        <c:axPos val="l"/>
        <c:majorGridlines>
          <c:spPr>
            <a:ln>
              <a:prstDash val="sysDash"/>
            </a:ln>
          </c:spPr>
        </c:majorGridlines>
        <c:title>
          <c:tx>
            <c:rich>
              <a:bodyPr/>
              <a:lstStyle/>
              <a:p>
                <a:pPr>
                  <a:defRPr sz="1800"/>
                </a:pPr>
                <a:r>
                  <a:rPr lang="en-US" sz="1800"/>
                  <a:t>Serum Fentanyl (ng/mL) </a:t>
                </a:r>
              </a:p>
            </c:rich>
          </c:tx>
          <c:layout/>
          <c:overlay val="0"/>
        </c:title>
        <c:numFmt formatCode="General" sourceLinked="1"/>
        <c:majorTickMark val="none"/>
        <c:minorTickMark val="none"/>
        <c:tickLblPos val="nextTo"/>
        <c:txPr>
          <a:bodyPr/>
          <a:lstStyle/>
          <a:p>
            <a:pPr>
              <a:defRPr sz="1800"/>
            </a:pPr>
            <a:endParaRPr lang="en-US"/>
          </a:p>
        </c:txPr>
        <c:crossAx val="2133277560"/>
        <c:crosses val="autoZero"/>
        <c:crossBetween val="between"/>
      </c:valAx>
    </c:plotArea>
    <c:legend>
      <c:legendPos val="r"/>
      <c:layout>
        <c:manualLayout>
          <c:xMode val="edge"/>
          <c:yMode val="edge"/>
          <c:x val="0.127779319123466"/>
          <c:y val="0.0655950265499179"/>
          <c:w val="0.262088907198545"/>
          <c:h val="0.36077311045865"/>
        </c:manualLayout>
      </c:layout>
      <c:overlay val="0"/>
      <c:spPr>
        <a:solidFill>
          <a:schemeClr val="bg1"/>
        </a:solidFill>
        <a:ln>
          <a:solidFill>
            <a:schemeClr val="tx1"/>
          </a:solidFill>
        </a:ln>
      </c:spPr>
      <c:txPr>
        <a:bodyPr/>
        <a:lstStyle/>
        <a:p>
          <a:pPr>
            <a:defRPr sz="1400"/>
          </a:pPr>
          <a:endParaRPr lang="en-US"/>
        </a:p>
      </c:txPr>
    </c:legend>
    <c:plotVisOnly val="1"/>
    <c:dispBlanksAs val="gap"/>
    <c:showDLblsOverMax val="0"/>
  </c:chart>
  <c:externalData r:id="rId1">
    <c:autoUpdate val="0"/>
  </c:externalData>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4" dt="2017-02-15T17:11:14.832" idx="2">
    <p:pos x="8322" y="5681"/>
    <p:text>The font is somewhat squished. Can you expand to make teh font bigger and better proportioned? Label this as Figure 1. and the rest as 2, 3...etc. </p:text>
  </p:cm>
  <p:cm authorId="4" dt="2017-02-15T17:09:06.781" idx="3">
    <p:pos x="6080" y="7179"/>
    <p:text>May want to say CYP2D6 mutant group right?</p:text>
  </p:cm>
  <p:cm authorId="4" dt="2017-02-15T17:10:02.012" idx="4">
    <p:pos x="12690" y="1804"/>
    <p:text>This looks great. Do note (a) CYP3A4 values are just from one patient, so can't calculate a mean obviously and therefore no error bars. The error bars are standard deviations. </p:text>
  </p:cm>
  <p:cm authorId="4" dt="2017-02-15T17:12:15.539" idx="5">
    <p:pos x="12142" y="7520"/>
    <p:text>This Figure may need to be in the Results section and before Conclusion. Since this is your results for the PK modeling. Font of this title is too small. Also the axies font for this figure is small. Try to make everything consistent through out. OK to have small font for references. </p:text>
  </p:cm>
  <p:cm authorId="4" dt="2017-02-15T17:10:55.870" idx="1">
    <p:pos x="8354" y="4233"/>
    <p:text>The P-value for Sex is 0.999 via the Fisher's Exact test. I would bring your P-values out to the thousanths position for these to be consistent. Most papers do that. Also label this as Table 1, and the others as 2, 3, 4...etc.</p:text>
  </p:cm>
  <p:cm authorId="4" dt="2017-02-15T17:12:44.204" idx="6">
    <p:pos x="16885" y="7072"/>
    <p:text>You don't have to include very reference. So if you start running out of space for Figures, and text, take some non-critical references out.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0.3222</cdr:x>
      <cdr:y>0.84431</cdr:y>
    </cdr:from>
    <cdr:to>
      <cdr:x>0.6318</cdr:x>
      <cdr:y>0.93965</cdr:y>
    </cdr:to>
    <cdr:sp macro="" textlink="">
      <cdr:nvSpPr>
        <cdr:cNvPr id="2" name="TextBox 1"/>
        <cdr:cNvSpPr txBox="1"/>
      </cdr:nvSpPr>
      <cdr:spPr>
        <a:xfrm xmlns:a="http://schemas.openxmlformats.org/drawingml/2006/main">
          <a:off x="2012202" y="4608561"/>
          <a:ext cx="1933528" cy="5204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t>Time (</a:t>
          </a:r>
          <a:r>
            <a:rPr lang="en-US" sz="2000" b="1" dirty="0" err="1" smtClean="0"/>
            <a:t>mins</a:t>
          </a:r>
          <a:r>
            <a:rPr lang="en-US" sz="2000" b="1" dirty="0" smtClean="0"/>
            <a:t>)</a:t>
          </a:r>
          <a:endParaRPr lang="en-US" sz="2000" b="1" dirty="0"/>
        </a:p>
      </cdr:txBody>
    </cdr:sp>
  </cdr:relSizeAnchor>
  <cdr:relSizeAnchor xmlns:cdr="http://schemas.openxmlformats.org/drawingml/2006/chartDrawing">
    <cdr:from>
      <cdr:x>0.02074</cdr:x>
      <cdr:y>0.88794</cdr:y>
    </cdr:from>
    <cdr:to>
      <cdr:x>1</cdr:x>
      <cdr:y>1</cdr:y>
    </cdr:to>
    <cdr:sp macro="" textlink="">
      <cdr:nvSpPr>
        <cdr:cNvPr id="3" name="TextBox 2"/>
        <cdr:cNvSpPr txBox="1"/>
      </cdr:nvSpPr>
      <cdr:spPr>
        <a:xfrm xmlns:a="http://schemas.openxmlformats.org/drawingml/2006/main">
          <a:off x="129551" y="4644450"/>
          <a:ext cx="6115695" cy="5861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2000" dirty="0"/>
        </a:p>
      </cdr:txBody>
    </cdr:sp>
  </cdr:relSizeAnchor>
  <cdr:relSizeAnchor xmlns:cdr="http://schemas.openxmlformats.org/drawingml/2006/chartDrawing">
    <cdr:from>
      <cdr:x>0.02621</cdr:x>
      <cdr:y>0.84424</cdr:y>
    </cdr:from>
    <cdr:to>
      <cdr:x>0.88972</cdr:x>
      <cdr:y>1</cdr:y>
    </cdr:to>
    <cdr:sp macro="" textlink="">
      <cdr:nvSpPr>
        <cdr:cNvPr id="4" name="TextBox 3"/>
        <cdr:cNvSpPr txBox="1"/>
      </cdr:nvSpPr>
      <cdr:spPr>
        <a:xfrm xmlns:a="http://schemas.openxmlformats.org/drawingml/2006/main">
          <a:off x="163691" y="4643660"/>
          <a:ext cx="5392835" cy="8147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png"/><Relationship Id="rId12" Type="http://schemas.openxmlformats.org/officeDocument/2006/relationships/image" Target="../media/image11.emf"/><Relationship Id="rId13" Type="http://schemas.openxmlformats.org/officeDocument/2006/relationships/oleObject" Target="../embeddings/oleObject2.bin"/><Relationship Id="rId14" Type="http://schemas.openxmlformats.org/officeDocument/2006/relationships/package" Target="../embeddings/Microsoft_Word_Document2.docx"/><Relationship Id="rId15" Type="http://schemas.openxmlformats.org/officeDocument/2006/relationships/image" Target="../media/image5.png"/><Relationship Id="rId16" Type="http://schemas.openxmlformats.org/officeDocument/2006/relationships/oleObject" Target="../embeddings/oleObject3.bin"/><Relationship Id="rId17" Type="http://schemas.openxmlformats.org/officeDocument/2006/relationships/package" Target="../embeddings/Microsoft_Word_Document3.docx"/><Relationship Id="rId18" Type="http://schemas.openxmlformats.org/officeDocument/2006/relationships/image" Target="../media/image6.png"/><Relationship Id="rId19" Type="http://schemas.openxmlformats.org/officeDocument/2006/relationships/comments" Target="../comments/comment1.xml"/><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notesSlide" Target="../notesSlides/notesSlide1.xml"/><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chart" Target="../charts/chart1.xml"/><Relationship Id="rId7" Type="http://schemas.openxmlformats.org/officeDocument/2006/relationships/oleObject" Target="../embeddings/oleObject1.bin"/><Relationship Id="rId8" Type="http://schemas.openxmlformats.org/officeDocument/2006/relationships/package" Target="../embeddings/Microsoft_Word_Document1.docx"/><Relationship Id="rId9" Type="http://schemas.openxmlformats.org/officeDocument/2006/relationships/image" Target="../media/image4.png"/><Relationship Id="rId10"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22088" y="2900139"/>
            <a:ext cx="6285508" cy="10112645"/>
          </a:xfrm>
        </p:spPr>
        <p:txBody>
          <a:bodyPr/>
          <a:lstStyle/>
          <a:p>
            <a:pPr marL="285750" indent="-285750">
              <a:buFont typeface="Arial"/>
              <a:buChar char="•"/>
            </a:pPr>
            <a:r>
              <a:rPr lang="en-US" sz="2000" dirty="0"/>
              <a:t>Pain management with opioids is a critical and challenging component of burn care. It has been shown that optimizing pain control in burn patients not only reduces acute suffering but also improves important long-term clinical outcomes</a:t>
            </a:r>
            <a:r>
              <a:rPr lang="en-US" sz="2000" baseline="30000" dirty="0"/>
              <a:t>1,2</a:t>
            </a:r>
            <a:r>
              <a:rPr lang="en-US" sz="2000" dirty="0"/>
              <a:t> </a:t>
            </a:r>
          </a:p>
          <a:p>
            <a:pPr marL="285750" indent="-285750">
              <a:buFont typeface="Arial"/>
              <a:buChar char="•"/>
            </a:pPr>
            <a:r>
              <a:rPr lang="en-US" sz="2000" dirty="0"/>
              <a:t>One of the primary opioids used in the treatment of burn patients is </a:t>
            </a:r>
            <a:r>
              <a:rPr lang="en-US" sz="2000" dirty="0" smtClean="0"/>
              <a:t>fentanyl. In burn patients, there is large </a:t>
            </a:r>
            <a:r>
              <a:rPr lang="en-US" sz="2000" dirty="0"/>
              <a:t>clinical variability in fentanyl </a:t>
            </a:r>
            <a:r>
              <a:rPr lang="en-US" sz="2000" dirty="0" smtClean="0"/>
              <a:t>requirements which may</a:t>
            </a:r>
            <a:r>
              <a:rPr lang="en-US" sz="2000" dirty="0"/>
              <a:t>, in large part, be due to a patient’s CYP genotype</a:t>
            </a:r>
            <a:r>
              <a:rPr lang="en-US" sz="2000" dirty="0" smtClean="0"/>
              <a:t>.</a:t>
            </a:r>
          </a:p>
          <a:p>
            <a:pPr marL="285750" indent="-285750">
              <a:buFont typeface="Arial"/>
              <a:buChar char="•"/>
            </a:pPr>
            <a:r>
              <a:rPr lang="en-US" sz="2000" dirty="0"/>
              <a:t>Genetic polymorphisms result in CYP mutant variants that can cause excessive, diminished, or absent metabolism. </a:t>
            </a:r>
            <a:r>
              <a:rPr lang="en-US" sz="2000" dirty="0" smtClean="0"/>
              <a:t> </a:t>
            </a:r>
            <a:r>
              <a:rPr lang="en-US" sz="2000" dirty="0"/>
              <a:t>CYP polymorphisms may cause fentanyl elimination before it reaches its therapeutic target or to accumulate in the body with toxic </a:t>
            </a:r>
            <a:r>
              <a:rPr lang="en-US" sz="2000" dirty="0" smtClean="0"/>
              <a:t>effects.</a:t>
            </a:r>
            <a:endParaRPr lang="en-US" sz="2000" dirty="0"/>
          </a:p>
          <a:p>
            <a:pPr marL="285750" indent="-285750">
              <a:buFont typeface="Arial"/>
              <a:buChar char="•"/>
            </a:pPr>
            <a:r>
              <a:rPr lang="en-US" sz="2000" dirty="0"/>
              <a:t>The predominance of fentanyl’s metabolism is mediated by CYP3A4 conversion of fentanyl to </a:t>
            </a:r>
            <a:r>
              <a:rPr lang="en-US" sz="2000" dirty="0" err="1"/>
              <a:t>norfentanyl</a:t>
            </a:r>
            <a:r>
              <a:rPr lang="en-US" sz="2000" dirty="0"/>
              <a:t>, an inactive </a:t>
            </a:r>
            <a:r>
              <a:rPr lang="en-US" sz="2000" dirty="0" smtClean="0"/>
              <a:t>metabolite. CYP2D6 </a:t>
            </a:r>
            <a:r>
              <a:rPr lang="en-US" sz="2000" dirty="0"/>
              <a:t>polymorphisms have also been shown to affect fentanyl pharmacokinetics. </a:t>
            </a:r>
            <a:r>
              <a:rPr lang="en-US" sz="2000" dirty="0" smtClean="0"/>
              <a:t>Therefore, it </a:t>
            </a:r>
            <a:r>
              <a:rPr lang="en-US" sz="2000" dirty="0"/>
              <a:t>may be clinically useful to determine a </a:t>
            </a:r>
            <a:r>
              <a:rPr lang="en-US" sz="2000" dirty="0" smtClean="0"/>
              <a:t>patient’s CYP3A4 and </a:t>
            </a:r>
            <a:r>
              <a:rPr lang="en-US" sz="2000" dirty="0"/>
              <a:t>CYP2D6 </a:t>
            </a:r>
            <a:r>
              <a:rPr lang="en-US" sz="2000" dirty="0" smtClean="0"/>
              <a:t>genotype prior to dosing </a:t>
            </a:r>
            <a:r>
              <a:rPr lang="en-US" sz="2000" dirty="0"/>
              <a:t>fentanyl</a:t>
            </a:r>
            <a:r>
              <a:rPr lang="en-US" sz="2000" dirty="0" smtClean="0"/>
              <a:t>.</a:t>
            </a:r>
          </a:p>
          <a:p>
            <a:pPr marL="285750" indent="-285750">
              <a:buFont typeface="Arial"/>
              <a:buChar char="•"/>
            </a:pPr>
            <a:endParaRPr lang="en-US" sz="2000" dirty="0" smtClean="0"/>
          </a:p>
          <a:p>
            <a:pPr marL="285750" indent="-285750">
              <a:buFont typeface="Arial"/>
              <a:buChar char="•"/>
            </a:pPr>
            <a:r>
              <a:rPr lang="en-US" sz="2000" dirty="0" smtClean="0"/>
              <a:t>Our </a:t>
            </a:r>
            <a:r>
              <a:rPr lang="en-US" sz="2000" dirty="0"/>
              <a:t>research hypothesizes that CYP3A4 and CYP2D6 polymorphisms will result in clinically relevant alterations in fentanyl pharmacokinetics. Given fentanyl’s impact on clinical outcomes in burn patients, genotyping patients prior to fentanyl administration may give clinicians useful information regarding optimal dosing.</a:t>
            </a:r>
          </a:p>
        </p:txBody>
      </p:sp>
      <p:sp>
        <p:nvSpPr>
          <p:cNvPr id="171" name="Text Placeholder 170"/>
          <p:cNvSpPr>
            <a:spLocks noGrp="1"/>
          </p:cNvSpPr>
          <p:nvPr>
            <p:ph type="body" sz="quarter" idx="11"/>
          </p:nvPr>
        </p:nvSpPr>
        <p:spPr>
          <a:xfrm>
            <a:off x="571500" y="2694489"/>
            <a:ext cx="6280547" cy="428684"/>
          </a:xfrm>
        </p:spPr>
        <p:txBody>
          <a:bodyPr/>
          <a:lstStyle/>
          <a:p>
            <a:r>
              <a:rPr lang="en-US" dirty="0" smtClean="0"/>
              <a:t>Introduction</a:t>
            </a:r>
            <a:endParaRPr lang="en-US" dirty="0"/>
          </a:p>
        </p:txBody>
      </p:sp>
      <p:sp>
        <p:nvSpPr>
          <p:cNvPr id="175" name="Text Placeholder 174"/>
          <p:cNvSpPr>
            <a:spLocks noGrp="1"/>
          </p:cNvSpPr>
          <p:nvPr>
            <p:ph type="body" sz="quarter" idx="21"/>
          </p:nvPr>
        </p:nvSpPr>
        <p:spPr>
          <a:xfrm>
            <a:off x="7236023" y="2924513"/>
            <a:ext cx="6280545" cy="5052799"/>
          </a:xfrm>
        </p:spPr>
        <p:txBody>
          <a:bodyPr/>
          <a:lstStyle/>
          <a:p>
            <a:pPr marL="285750" lvl="0" indent="-285750">
              <a:buFont typeface="Arial"/>
              <a:buChar char="•"/>
            </a:pPr>
            <a:r>
              <a:rPr lang="en-US" sz="2000" dirty="0"/>
              <a:t>The study cohort included 13 subjects comprised of 8 males and 5 females with TBSA of 22-74%. </a:t>
            </a:r>
          </a:p>
          <a:p>
            <a:pPr marL="285750" lvl="0" indent="-285750">
              <a:buFont typeface="Arial"/>
              <a:buChar char="•"/>
            </a:pPr>
            <a:r>
              <a:rPr lang="en-US" sz="2000" dirty="0"/>
              <a:t>CYP3A4/CYP2D6 genotyping was performed using PCR. Two of the mutations were found in CYP2D6 (*9,*26) and one in CYP3A4 (*1B). </a:t>
            </a:r>
          </a:p>
          <a:p>
            <a:pPr marL="285750" lvl="0" indent="-285750">
              <a:buFont typeface="Arial"/>
              <a:buChar char="•"/>
            </a:pPr>
            <a:r>
              <a:rPr lang="en-US" sz="2000" dirty="0"/>
              <a:t>Each patient was given a 70ug continuous infusion of fentanyl and fentanyl levels were taken at 0, 15, 30, and 60 minutes after fentanyl infusion. </a:t>
            </a:r>
          </a:p>
          <a:p>
            <a:pPr marL="285750" lvl="0" indent="-285750">
              <a:buFont typeface="Arial"/>
              <a:buChar char="•"/>
            </a:pPr>
            <a:r>
              <a:rPr lang="en-US" sz="2000" dirty="0"/>
              <a:t>A population PK model was developed using </a:t>
            </a:r>
            <a:r>
              <a:rPr lang="en-US" sz="2000" dirty="0" err="1"/>
              <a:t>Monolix</a:t>
            </a:r>
            <a:r>
              <a:rPr lang="en-US" sz="2000" dirty="0"/>
              <a:t> standalone version 2016R1.</a:t>
            </a:r>
          </a:p>
          <a:p>
            <a:pPr marL="285750" lvl="0" indent="-285750">
              <a:buFont typeface="Arial"/>
              <a:buChar char="•"/>
            </a:pPr>
            <a:r>
              <a:rPr lang="en-US" sz="2000" dirty="0"/>
              <a:t>A two-compartment model was sufficient to estimate clearance and volume of distribution</a:t>
            </a:r>
            <a:r>
              <a:rPr lang="en-US" sz="2000" dirty="0" smtClean="0"/>
              <a:t>.</a:t>
            </a:r>
          </a:p>
          <a:p>
            <a:pPr lvl="0"/>
            <a:endParaRPr lang="en-US" sz="1800" dirty="0"/>
          </a:p>
          <a:p>
            <a:r>
              <a:rPr lang="en-US" dirty="0"/>
              <a:t> </a:t>
            </a:r>
          </a:p>
          <a:p>
            <a:endParaRPr lang="en-US" dirty="0"/>
          </a:p>
        </p:txBody>
      </p:sp>
      <p:sp>
        <p:nvSpPr>
          <p:cNvPr id="176" name="Text Placeholder 175"/>
          <p:cNvSpPr>
            <a:spLocks noGrp="1"/>
          </p:cNvSpPr>
          <p:nvPr>
            <p:ph type="body" sz="quarter" idx="22"/>
          </p:nvPr>
        </p:nvSpPr>
        <p:spPr>
          <a:xfrm>
            <a:off x="7247933" y="2725390"/>
            <a:ext cx="6280547" cy="428684"/>
          </a:xfrm>
        </p:spPr>
        <p:txBody>
          <a:bodyPr/>
          <a:lstStyle/>
          <a:p>
            <a:r>
              <a:rPr lang="en-US" dirty="0" smtClean="0"/>
              <a:t>Methods</a:t>
            </a:r>
            <a:endParaRPr lang="en-US" dirty="0"/>
          </a:p>
        </p:txBody>
      </p:sp>
      <p:sp>
        <p:nvSpPr>
          <p:cNvPr id="177" name="Text Placeholder 176"/>
          <p:cNvSpPr>
            <a:spLocks noGrp="1"/>
          </p:cNvSpPr>
          <p:nvPr>
            <p:ph type="body" sz="quarter" idx="23"/>
          </p:nvPr>
        </p:nvSpPr>
        <p:spPr>
          <a:xfrm>
            <a:off x="7236023" y="11444270"/>
            <a:ext cx="6280546" cy="4400312"/>
          </a:xfrm>
        </p:spPr>
        <p:txBody>
          <a:bodyPr/>
          <a:lstStyle/>
          <a:p>
            <a:endParaRPr lang="en-US" sz="2000" dirty="0" smtClean="0"/>
          </a:p>
          <a:p>
            <a:pPr marL="285750" lvl="0" indent="-285750">
              <a:buFont typeface="Arial"/>
              <a:buChar char="•"/>
            </a:pPr>
            <a:r>
              <a:rPr lang="en-US" sz="2000" dirty="0"/>
              <a:t>The </a:t>
            </a:r>
            <a:r>
              <a:rPr lang="en-US" sz="2000" dirty="0" smtClean="0"/>
              <a:t>CYP2D6 mutant </a:t>
            </a:r>
            <a:r>
              <a:rPr lang="en-US" sz="2000" dirty="0"/>
              <a:t>group was found to have significantly higher mean fentanyl concentrations by at 15, 30, and 60 minutes (P=&lt;.</a:t>
            </a:r>
            <a:r>
              <a:rPr lang="en-US" sz="2000" dirty="0" smtClean="0"/>
              <a:t>01)</a:t>
            </a:r>
          </a:p>
          <a:p>
            <a:pPr marL="285750" lvl="0" indent="-285750">
              <a:buFont typeface="Arial"/>
              <a:buChar char="•"/>
            </a:pPr>
            <a:r>
              <a:rPr lang="en-US" sz="2000" dirty="0" smtClean="0"/>
              <a:t>We </a:t>
            </a:r>
            <a:r>
              <a:rPr lang="en-US" sz="2000" dirty="0"/>
              <a:t>found that </a:t>
            </a:r>
            <a:r>
              <a:rPr lang="en-US" sz="2000" dirty="0" smtClean="0"/>
              <a:t>the single </a:t>
            </a:r>
            <a:r>
              <a:rPr lang="en-US" sz="2000" dirty="0"/>
              <a:t>CYP3A4 mutant patient also had a profile similar to the CYP2D6 </a:t>
            </a:r>
            <a:r>
              <a:rPr lang="en-US" sz="2000" dirty="0" smtClean="0"/>
              <a:t>mutants. </a:t>
            </a:r>
            <a:r>
              <a:rPr lang="en-US" sz="2000" dirty="0"/>
              <a:t>Repeated measures analysis of variance was used to compare fentanyl concentrations between wild-type, CYP2D6 mutants, and the CYP3A4 mutant</a:t>
            </a:r>
            <a:r>
              <a:rPr lang="en-US" sz="2000" dirty="0" smtClean="0"/>
              <a:t>. </a:t>
            </a:r>
          </a:p>
          <a:p>
            <a:pPr marL="285750" lvl="0" indent="-285750">
              <a:buFont typeface="Arial"/>
              <a:buChar char="•"/>
            </a:pPr>
            <a:r>
              <a:rPr lang="en-US" sz="2000" dirty="0" smtClean="0"/>
              <a:t>Central compartment clearance was greatly </a:t>
            </a:r>
            <a:r>
              <a:rPr lang="en-US" sz="2000" dirty="0"/>
              <a:t>decreased </a:t>
            </a:r>
            <a:r>
              <a:rPr lang="en-US" sz="2000" dirty="0" smtClean="0"/>
              <a:t>in all CYP262/3A4 mutants</a:t>
            </a:r>
            <a:endParaRPr lang="en-US" sz="2000" dirty="0"/>
          </a:p>
          <a:p>
            <a:pPr marL="285750" indent="-285750">
              <a:buFont typeface="Arial"/>
              <a:buChar char="•"/>
            </a:pPr>
            <a:endParaRPr lang="en-US" dirty="0"/>
          </a:p>
        </p:txBody>
      </p:sp>
      <p:sp>
        <p:nvSpPr>
          <p:cNvPr id="178" name="Text Placeholder 177"/>
          <p:cNvSpPr>
            <a:spLocks noGrp="1"/>
          </p:cNvSpPr>
          <p:nvPr>
            <p:ph type="body" sz="quarter" idx="24"/>
          </p:nvPr>
        </p:nvSpPr>
        <p:spPr>
          <a:xfrm>
            <a:off x="7241978" y="11415696"/>
            <a:ext cx="6286500" cy="428684"/>
          </a:xfrm>
        </p:spPr>
        <p:txBody>
          <a:bodyPr/>
          <a:lstStyle/>
          <a:p>
            <a:r>
              <a:rPr lang="en-US" dirty="0" smtClean="0"/>
              <a:t>Results </a:t>
            </a:r>
            <a:endParaRPr lang="en-US" dirty="0"/>
          </a:p>
        </p:txBody>
      </p:sp>
      <p:sp>
        <p:nvSpPr>
          <p:cNvPr id="179" name="Text Placeholder 178"/>
          <p:cNvSpPr>
            <a:spLocks noGrp="1"/>
          </p:cNvSpPr>
          <p:nvPr>
            <p:ph type="body" sz="quarter" idx="25"/>
          </p:nvPr>
        </p:nvSpPr>
        <p:spPr>
          <a:xfrm>
            <a:off x="20581113" y="6053266"/>
            <a:ext cx="6279386" cy="428684"/>
          </a:xfrm>
        </p:spPr>
        <p:txBody>
          <a:bodyPr/>
          <a:lstStyle/>
          <a:p>
            <a:r>
              <a:rPr lang="en-US" dirty="0" smtClean="0"/>
              <a:t>Conclusions </a:t>
            </a:r>
            <a:endParaRPr lang="en-US" dirty="0"/>
          </a:p>
        </p:txBody>
      </p:sp>
      <p:sp>
        <p:nvSpPr>
          <p:cNvPr id="180" name="Text Placeholder 179"/>
          <p:cNvSpPr>
            <a:spLocks noGrp="1"/>
          </p:cNvSpPr>
          <p:nvPr>
            <p:ph type="body" sz="quarter" idx="26"/>
          </p:nvPr>
        </p:nvSpPr>
        <p:spPr>
          <a:xfrm>
            <a:off x="20581114" y="6372025"/>
            <a:ext cx="6279386" cy="4523422"/>
          </a:xfrm>
        </p:spPr>
        <p:txBody>
          <a:bodyPr/>
          <a:lstStyle/>
          <a:p>
            <a:pPr marL="285750" indent="-285750">
              <a:buFont typeface="Arial"/>
              <a:buChar char="•"/>
            </a:pPr>
            <a:r>
              <a:rPr lang="en-US" sz="2000" dirty="0"/>
              <a:t>Although we were only able to analyze 3 patients with CYP Polymorphisms, we were able </a:t>
            </a:r>
            <a:r>
              <a:rPr lang="en-US" sz="2000" dirty="0" smtClean="0"/>
              <a:t>to show </a:t>
            </a:r>
            <a:r>
              <a:rPr lang="en-US" sz="2000" dirty="0"/>
              <a:t>a significant difference in mean fentanyl levels form 15 minute to 60 minutes after continuous IV fentanyl administration. </a:t>
            </a:r>
            <a:r>
              <a:rPr lang="en-US" sz="2000" dirty="0" smtClean="0"/>
              <a:t>Furthermore, fentanyl clearance was greatly decreased in the CYP mutants. These </a:t>
            </a:r>
            <a:r>
              <a:rPr lang="en-US" sz="2000" dirty="0"/>
              <a:t>patients may be more susceptible to overdosing of fentanyl leading to poor outcomes. </a:t>
            </a:r>
            <a:endParaRPr lang="en-US" sz="2000" dirty="0" smtClean="0"/>
          </a:p>
          <a:p>
            <a:pPr marL="285750" indent="-285750">
              <a:buFont typeface="Arial"/>
              <a:buChar char="•"/>
            </a:pPr>
            <a:r>
              <a:rPr lang="en-US" sz="2000" dirty="0" smtClean="0"/>
              <a:t>These </a:t>
            </a:r>
            <a:r>
              <a:rPr lang="en-US" sz="2000" dirty="0"/>
              <a:t>results </a:t>
            </a:r>
            <a:r>
              <a:rPr lang="en-US" sz="2000" dirty="0" smtClean="0"/>
              <a:t>suggest </a:t>
            </a:r>
            <a:r>
              <a:rPr lang="en-US" sz="2000" dirty="0"/>
              <a:t>a need for further research on the topic</a:t>
            </a:r>
            <a:r>
              <a:rPr lang="en-US" sz="2200" dirty="0"/>
              <a:t>. </a:t>
            </a:r>
            <a:endParaRPr lang="en-US" sz="2200" dirty="0" smtClean="0"/>
          </a:p>
          <a:p>
            <a:endParaRPr lang="en-US" dirty="0"/>
          </a:p>
          <a:p>
            <a:endParaRPr lang="en-US" dirty="0" smtClean="0"/>
          </a:p>
          <a:p>
            <a:endParaRPr lang="en-US" dirty="0"/>
          </a:p>
        </p:txBody>
      </p:sp>
      <p:sp>
        <p:nvSpPr>
          <p:cNvPr id="181" name="Text Placeholder 180"/>
          <p:cNvSpPr>
            <a:spLocks noGrp="1"/>
          </p:cNvSpPr>
          <p:nvPr>
            <p:ph type="body" sz="quarter" idx="27"/>
          </p:nvPr>
        </p:nvSpPr>
        <p:spPr>
          <a:xfrm>
            <a:off x="20581113" y="12622310"/>
            <a:ext cx="6279387" cy="428684"/>
          </a:xfrm>
        </p:spPr>
        <p:txBody>
          <a:bodyPr/>
          <a:lstStyle/>
          <a:p>
            <a:r>
              <a:rPr lang="en-US" dirty="0" err="1" smtClean="0"/>
              <a:t>Referenes</a:t>
            </a:r>
            <a:endParaRPr lang="en-US" dirty="0"/>
          </a:p>
        </p:txBody>
      </p:sp>
      <p:sp>
        <p:nvSpPr>
          <p:cNvPr id="182" name="Text Placeholder 181"/>
          <p:cNvSpPr>
            <a:spLocks noGrp="1"/>
          </p:cNvSpPr>
          <p:nvPr>
            <p:ph type="body" sz="quarter" idx="28"/>
          </p:nvPr>
        </p:nvSpPr>
        <p:spPr>
          <a:xfrm>
            <a:off x="20581113" y="13012784"/>
            <a:ext cx="6279388" cy="2916556"/>
          </a:xfrm>
        </p:spPr>
        <p:txBody>
          <a:bodyPr/>
          <a:lstStyle/>
          <a:p>
            <a:r>
              <a:rPr lang="en-US" sz="800" dirty="0"/>
              <a:t>1. Brown NJ, Kimble RM, </a:t>
            </a:r>
            <a:r>
              <a:rPr lang="en-US" sz="800" dirty="0" err="1"/>
              <a:t>Gramotnev</a:t>
            </a:r>
            <a:r>
              <a:rPr lang="en-US" sz="800" dirty="0"/>
              <a:t> G, Rodger S, </a:t>
            </a:r>
            <a:r>
              <a:rPr lang="en-US" sz="800" dirty="0" err="1"/>
              <a:t>Cuttle</a:t>
            </a:r>
            <a:r>
              <a:rPr lang="en-US" sz="800" dirty="0"/>
              <a:t> L. Predictors of re-epithelialization in pediatric burn. Burns 2014;40(4):751-8.</a:t>
            </a:r>
          </a:p>
          <a:p>
            <a:r>
              <a:rPr lang="en-US" sz="800" dirty="0"/>
              <a:t>2. Sheridan RL, Stoddard FJ, </a:t>
            </a:r>
            <a:r>
              <a:rPr lang="en-US" sz="800" dirty="0" err="1"/>
              <a:t>Kazis</a:t>
            </a:r>
            <a:r>
              <a:rPr lang="en-US" sz="800" dirty="0"/>
              <a:t> LE et al. Multi-Center Benchmarking Study. Long-term posttraumatic stress symptoms vary inversely with early opiate dosing in children recovering from serious burns: effects durable at 4 years. J Trauma Acute Care </a:t>
            </a:r>
            <a:r>
              <a:rPr lang="en-US" sz="800" dirty="0" err="1"/>
              <a:t>Surg</a:t>
            </a:r>
            <a:r>
              <a:rPr lang="en-US" sz="800" dirty="0"/>
              <a:t> 2014; 32:519-25.</a:t>
            </a:r>
          </a:p>
          <a:p>
            <a:r>
              <a:rPr lang="en-US" sz="800" dirty="0"/>
              <a:t>3. F.O. Holley, and C. Van </a:t>
            </a:r>
            <a:r>
              <a:rPr lang="en-US" sz="800" dirty="0" err="1"/>
              <a:t>Steennis</a:t>
            </a:r>
            <a:r>
              <a:rPr lang="en-US" sz="800" dirty="0"/>
              <a:t>. Postoperative Analgesia with Fentanyl: </a:t>
            </a:r>
            <a:r>
              <a:rPr lang="en-US" sz="800" dirty="0" err="1"/>
              <a:t>Phamacokinetics</a:t>
            </a:r>
            <a:r>
              <a:rPr lang="en-US" sz="800" dirty="0"/>
              <a:t> of Constant Rate I.V. and Transdermal Delivery. Br. J. </a:t>
            </a:r>
            <a:r>
              <a:rPr lang="en-US" sz="800" dirty="0" err="1"/>
              <a:t>Anaesth</a:t>
            </a:r>
            <a:r>
              <a:rPr lang="en-US" sz="800" dirty="0"/>
              <a:t>. (1988), 60, 608-613</a:t>
            </a:r>
          </a:p>
          <a:p>
            <a:r>
              <a:rPr lang="en-US" sz="800" dirty="0"/>
              <a:t>4. </a:t>
            </a:r>
            <a:r>
              <a:rPr lang="en-US" sz="800" dirty="0" err="1"/>
              <a:t>Shu-Feng</a:t>
            </a:r>
            <a:r>
              <a:rPr lang="en-US" sz="800" dirty="0"/>
              <a:t> Zhou, Jun-Ping Liu, and </a:t>
            </a:r>
            <a:r>
              <a:rPr lang="en-US" sz="800" dirty="0" err="1"/>
              <a:t>Balram</a:t>
            </a:r>
            <a:r>
              <a:rPr lang="en-US" sz="800" dirty="0"/>
              <a:t> </a:t>
            </a:r>
            <a:r>
              <a:rPr lang="en-US" sz="800" dirty="0" err="1"/>
              <a:t>Chowbay</a:t>
            </a:r>
            <a:r>
              <a:rPr lang="en-US" sz="800" dirty="0"/>
              <a:t>. Polymorphism of human cytochrome P450 enzymes and its clinical impact Drug Metabolism Reviews, 2009; 41(2): 89–295</a:t>
            </a:r>
          </a:p>
          <a:p>
            <a:r>
              <a:rPr lang="en-US" sz="800" dirty="0"/>
              <a:t>5. </a:t>
            </a:r>
            <a:r>
              <a:rPr lang="en-US" sz="800" dirty="0" err="1"/>
              <a:t>Gourlay</a:t>
            </a:r>
            <a:r>
              <a:rPr lang="en-US" sz="800" dirty="0"/>
              <a:t> GK1, Kowalski SR, Plummer JL, Cousins MJ, Armstrong PJ. Fentanyl blood concentration-analgesic response relationship in the treatment of postoperative pain. </a:t>
            </a:r>
            <a:r>
              <a:rPr lang="en-US" sz="800" dirty="0" err="1"/>
              <a:t>Anesth</a:t>
            </a:r>
            <a:r>
              <a:rPr lang="en-US" sz="800" dirty="0"/>
              <a:t> </a:t>
            </a:r>
            <a:r>
              <a:rPr lang="en-US" sz="800" dirty="0" err="1"/>
              <a:t>Analg</a:t>
            </a:r>
            <a:r>
              <a:rPr lang="en-US" sz="800" dirty="0"/>
              <a:t>. 1988 Apr;67(4):329-37.</a:t>
            </a:r>
          </a:p>
          <a:p>
            <a:r>
              <a:rPr lang="en-US" sz="800" dirty="0"/>
              <a:t>6. </a:t>
            </a:r>
            <a:r>
              <a:rPr lang="en-US" sz="800" dirty="0" err="1"/>
              <a:t>Shu</a:t>
            </a:r>
            <a:r>
              <a:rPr lang="en-US" sz="800" dirty="0"/>
              <a:t>-Biao W, Xian-</a:t>
            </a:r>
            <a:r>
              <a:rPr lang="en-US" sz="800" dirty="0" err="1"/>
              <a:t>Hui</a:t>
            </a:r>
            <a:r>
              <a:rPr lang="en-US" sz="800" dirty="0"/>
              <a:t> Y, Hong-</a:t>
            </a:r>
            <a:r>
              <a:rPr lang="en-US" sz="800" dirty="0" err="1"/>
              <a:t>Guang</a:t>
            </a:r>
            <a:r>
              <a:rPr lang="en-US" sz="800" dirty="0"/>
              <a:t> F, et al. Impact of CYP2D6 polymorphisms on postoperative fentanyl analgesia in gastric cancer patients. Genet Test </a:t>
            </a:r>
            <a:r>
              <a:rPr lang="en-US" sz="800" dirty="0" err="1"/>
              <a:t>Mol</a:t>
            </a:r>
            <a:r>
              <a:rPr lang="en-US" sz="800" dirty="0"/>
              <a:t> Biomarkers 2015;19:248-252.</a:t>
            </a:r>
          </a:p>
          <a:p>
            <a:r>
              <a:rPr lang="en-US" sz="800" dirty="0"/>
              <a:t>7. Blanchet B, </a:t>
            </a:r>
            <a:r>
              <a:rPr lang="en-US" sz="800" dirty="0" err="1"/>
              <a:t>Jullien</a:t>
            </a:r>
            <a:r>
              <a:rPr lang="en-US" sz="800" dirty="0"/>
              <a:t> V, </a:t>
            </a:r>
            <a:r>
              <a:rPr lang="en-US" sz="800" dirty="0" err="1"/>
              <a:t>Vinsonneau</a:t>
            </a:r>
            <a:r>
              <a:rPr lang="en-US" sz="800" dirty="0"/>
              <a:t> C, </a:t>
            </a:r>
            <a:r>
              <a:rPr lang="en-US" sz="800" dirty="0" err="1"/>
              <a:t>Tod</a:t>
            </a:r>
            <a:r>
              <a:rPr lang="en-US" sz="800" dirty="0"/>
              <a:t> M. Influence of burns on pharmacokinetics and pharmacodynamics of drugs used in the care of burn patients. </a:t>
            </a:r>
            <a:r>
              <a:rPr lang="en-US" sz="800" dirty="0" err="1"/>
              <a:t>Clin</a:t>
            </a:r>
            <a:r>
              <a:rPr lang="en-US" sz="800" dirty="0"/>
              <a:t> </a:t>
            </a:r>
            <a:r>
              <a:rPr lang="en-US" sz="800" dirty="0" err="1"/>
              <a:t>Pharmacokinet</a:t>
            </a:r>
            <a:r>
              <a:rPr lang="en-US" sz="800" dirty="0"/>
              <a:t>. 2008;47(10):635-54.</a:t>
            </a:r>
          </a:p>
          <a:p>
            <a:r>
              <a:rPr lang="en-US" sz="800" dirty="0"/>
              <a:t>8. D E </a:t>
            </a:r>
            <a:r>
              <a:rPr lang="en-US" sz="800" dirty="0" err="1"/>
              <a:t>Feierman</a:t>
            </a:r>
            <a:r>
              <a:rPr lang="en-US" sz="800" dirty="0"/>
              <a:t> and J M </a:t>
            </a:r>
            <a:r>
              <a:rPr lang="en-US" sz="800" dirty="0" err="1"/>
              <a:t>Lasker</a:t>
            </a:r>
            <a:r>
              <a:rPr lang="en-US" sz="800" dirty="0"/>
              <a:t>. Metabolism of fentanyl, a synthetic opioid analgesic, by human liver </a:t>
            </a:r>
            <a:r>
              <a:rPr lang="en-US" sz="800" dirty="0" err="1"/>
              <a:t>microsomes</a:t>
            </a:r>
            <a:r>
              <a:rPr lang="en-US" sz="800" dirty="0"/>
              <a:t>. Role of CYP3A4. Drug Metabolism and Disposition September 1996, 24 (9) 932-939</a:t>
            </a:r>
          </a:p>
          <a:p>
            <a:r>
              <a:rPr lang="en-US" sz="800" dirty="0"/>
              <a:t>9. Wei </a:t>
            </a:r>
            <a:r>
              <a:rPr lang="en-US" sz="800" dirty="0" err="1"/>
              <a:t>ZhangYan-Zi</a:t>
            </a:r>
            <a:r>
              <a:rPr lang="en-US" sz="800" dirty="0"/>
              <a:t> </a:t>
            </a:r>
            <a:r>
              <a:rPr lang="en-US" sz="800" dirty="0" err="1"/>
              <a:t>ChangQuan</a:t>
            </a:r>
            <a:r>
              <a:rPr lang="en-US" sz="800" dirty="0"/>
              <a:t>-Cheng </a:t>
            </a:r>
            <a:r>
              <a:rPr lang="en-US" sz="800" dirty="0" err="1"/>
              <a:t>Kan-Rong</a:t>
            </a:r>
            <a:r>
              <a:rPr lang="en-US" sz="800" dirty="0"/>
              <a:t> </a:t>
            </a:r>
            <a:r>
              <a:rPr lang="en-US" sz="800" dirty="0" err="1"/>
              <a:t>ZhangZhi</a:t>
            </a:r>
            <a:r>
              <a:rPr lang="en-US" sz="800" dirty="0"/>
              <a:t>-Song </a:t>
            </a:r>
            <a:r>
              <a:rPr lang="en-US" sz="800" dirty="0" err="1"/>
              <a:t>LiHui</a:t>
            </a:r>
            <a:r>
              <a:rPr lang="en-US" sz="800" dirty="0"/>
              <a:t> </a:t>
            </a:r>
            <a:r>
              <a:rPr lang="en-US" sz="800" dirty="0" err="1"/>
              <a:t>LuZhong</a:t>
            </a:r>
            <a:r>
              <a:rPr lang="en-US" sz="800" dirty="0"/>
              <a:t>-Yu </a:t>
            </a:r>
            <a:r>
              <a:rPr lang="en-US" sz="800" dirty="0" err="1"/>
              <a:t>WangQin</a:t>
            </a:r>
            <a:r>
              <a:rPr lang="en-US" sz="800" dirty="0"/>
              <a:t>-Jun </a:t>
            </a:r>
            <a:r>
              <a:rPr lang="en-US" sz="800" dirty="0" err="1"/>
              <a:t>ChuJie</a:t>
            </a:r>
            <a:r>
              <a:rPr lang="en-US" sz="800" dirty="0"/>
              <a:t> Zhang. CYP3A4*1G genetic polymorphism influences CYP3A activity and response to fentanyl in Chinese gynecologic patients. European Journal of Clinical Pharmacology. January 2010, 66:61</a:t>
            </a:r>
          </a:p>
          <a:p>
            <a:r>
              <a:rPr lang="en-US" sz="750" dirty="0"/>
              <a:t> </a:t>
            </a:r>
          </a:p>
          <a:p>
            <a:r>
              <a:rPr lang="en-US" sz="750" dirty="0"/>
              <a:t> </a:t>
            </a:r>
          </a:p>
          <a:p>
            <a:r>
              <a:rPr lang="en-US" sz="750" dirty="0"/>
              <a:t> </a:t>
            </a:r>
          </a:p>
          <a:p>
            <a:r>
              <a:rPr lang="en-US" sz="750" dirty="0"/>
              <a:t> </a:t>
            </a:r>
          </a:p>
          <a:p>
            <a:r>
              <a:rPr lang="en-US" sz="750" dirty="0"/>
              <a:t> </a:t>
            </a:r>
          </a:p>
          <a:p>
            <a:endParaRPr lang="en-US" sz="750" dirty="0"/>
          </a:p>
        </p:txBody>
      </p:sp>
      <p:sp>
        <p:nvSpPr>
          <p:cNvPr id="185" name="Text Placeholder 184"/>
          <p:cNvSpPr>
            <a:spLocks noGrp="1"/>
          </p:cNvSpPr>
          <p:nvPr>
            <p:ph type="body" sz="quarter" idx="95"/>
          </p:nvPr>
        </p:nvSpPr>
        <p:spPr/>
        <p:txBody>
          <a:bodyPr/>
          <a:lstStyle/>
          <a:p>
            <a:endParaRPr lang="en-US"/>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p:txBody>
          <a:bodyPr/>
          <a:lstStyle/>
          <a:p>
            <a:endParaRPr lang="en-US"/>
          </a:p>
        </p:txBody>
      </p:sp>
      <p:sp>
        <p:nvSpPr>
          <p:cNvPr id="198" name="Text Placeholder 197"/>
          <p:cNvSpPr>
            <a:spLocks noGrp="1"/>
          </p:cNvSpPr>
          <p:nvPr>
            <p:ph type="body" sz="quarter" idx="125"/>
          </p:nvPr>
        </p:nvSpPr>
        <p:spPr/>
        <p:txBody>
          <a:bodyPr/>
          <a:lstStyle/>
          <a:p>
            <a:endParaRPr lang="en-US"/>
          </a:p>
        </p:txBody>
      </p:sp>
      <p:pic>
        <p:nvPicPr>
          <p:cNvPr id="13" name="Picture Placeholder 12"/>
          <p:cNvPicPr>
            <a:picLocks noGrp="1" noChangeAspect="1"/>
          </p:cNvPicPr>
          <p:nvPr>
            <p:ph type="pic" sz="quarter" idx="115"/>
          </p:nvPr>
        </p:nvPicPr>
        <p:blipFill>
          <a:blip r:embed="rId4"/>
          <a:srcRect l="5002" r="5002"/>
          <a:stretch>
            <a:fillRect/>
          </a:stretch>
        </p:blipFill>
        <p:spPr/>
      </p:pic>
      <p:pic>
        <p:nvPicPr>
          <p:cNvPr id="14" name="Picture Placeholder 13"/>
          <p:cNvPicPr>
            <a:picLocks noGrp="1" noChangeAspect="1"/>
          </p:cNvPicPr>
          <p:nvPr>
            <p:ph type="pic" sz="quarter" idx="126"/>
          </p:nvPr>
        </p:nvPicPr>
        <p:blipFill>
          <a:blip r:embed="rId4"/>
          <a:srcRect l="5002" r="5002"/>
          <a:stretch>
            <a:fillRect/>
          </a:stretch>
        </p:blipFill>
        <p:spPr/>
      </p:pic>
      <p:pic>
        <p:nvPicPr>
          <p:cNvPr id="15" name="Picture Placeholder 14"/>
          <p:cNvPicPr>
            <a:picLocks noGrp="1" noChangeAspect="1"/>
          </p:cNvPicPr>
          <p:nvPr>
            <p:ph type="pic" sz="quarter" idx="127"/>
          </p:nvPr>
        </p:nvPicPr>
        <p:blipFill>
          <a:blip r:embed="rId4"/>
          <a:srcRect l="5002" r="5002"/>
          <a:stretch>
            <a:fillRect/>
          </a:stretch>
        </p:blipFill>
        <p:spPr/>
      </p:pic>
      <p:pic>
        <p:nvPicPr>
          <p:cNvPr id="16" name="Picture Placeholder 15"/>
          <p:cNvPicPr>
            <a:picLocks noGrp="1" noChangeAspect="1"/>
          </p:cNvPicPr>
          <p:nvPr>
            <p:ph type="pic" sz="quarter" idx="128"/>
          </p:nvPr>
        </p:nvPicPr>
        <p:blipFill>
          <a:blip r:embed="rId4"/>
          <a:srcRect l="5002" r="5002"/>
          <a:stretch>
            <a:fillRect/>
          </a:stretch>
        </p:blipFill>
        <p:spPr/>
      </p:pic>
      <p:sp>
        <p:nvSpPr>
          <p:cNvPr id="204" name="Picture Placeholder 203"/>
          <p:cNvSpPr>
            <a:spLocks noGrp="1"/>
          </p:cNvSpPr>
          <p:nvPr>
            <p:ph type="pic" sz="quarter" idx="131"/>
          </p:nvPr>
        </p:nvSpPr>
        <p:spPr/>
      </p:sp>
      <p:sp>
        <p:nvSpPr>
          <p:cNvPr id="205" name="Picture Placeholder 204"/>
          <p:cNvSpPr>
            <a:spLocks noGrp="1"/>
          </p:cNvSpPr>
          <p:nvPr>
            <p:ph type="pic" sz="quarter" idx="132"/>
          </p:nvPr>
        </p:nvSpPr>
        <p:spPr/>
      </p:sp>
      <p:sp>
        <p:nvSpPr>
          <p:cNvPr id="206" name="Picture Placeholder 205"/>
          <p:cNvSpPr>
            <a:spLocks noGrp="1"/>
          </p:cNvSpPr>
          <p:nvPr>
            <p:ph type="pic" sz="quarter" idx="133"/>
          </p:nvPr>
        </p:nvSpPr>
        <p:spPr/>
      </p:sp>
      <p:sp>
        <p:nvSpPr>
          <p:cNvPr id="207" name="Picture Placeholder 206"/>
          <p:cNvSpPr>
            <a:spLocks noGrp="1"/>
          </p:cNvSpPr>
          <p:nvPr>
            <p:ph type="pic" sz="quarter" idx="134"/>
          </p:nvPr>
        </p:nvSpPr>
        <p:spPr/>
      </p:sp>
      <p:sp>
        <p:nvSpPr>
          <p:cNvPr id="208" name="Picture Placeholder 207"/>
          <p:cNvSpPr>
            <a:spLocks noGrp="1"/>
          </p:cNvSpPr>
          <p:nvPr>
            <p:ph type="pic" sz="quarter" idx="135"/>
          </p:nvPr>
        </p:nvSpPr>
        <p:spPr/>
      </p:sp>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p:txBody>
          <a:bodyPr/>
          <a:lstStyle/>
          <a:p>
            <a:endParaRPr lang="en-US"/>
          </a:p>
        </p:txBody>
      </p:sp>
      <p:sp>
        <p:nvSpPr>
          <p:cNvPr id="222" name="Text Placeholder 221"/>
          <p:cNvSpPr>
            <a:spLocks noGrp="1"/>
          </p:cNvSpPr>
          <p:nvPr>
            <p:ph type="body" sz="quarter" idx="149"/>
          </p:nvPr>
        </p:nvSpPr>
        <p:spPr/>
        <p:txBody>
          <a:bodyPr/>
          <a:lstStyle/>
          <a:p>
            <a:endParaRPr lang="en-US"/>
          </a:p>
        </p:txBody>
      </p:sp>
      <p:sp>
        <p:nvSpPr>
          <p:cNvPr id="223" name="Text Placeholder 222"/>
          <p:cNvSpPr>
            <a:spLocks noGrp="1"/>
          </p:cNvSpPr>
          <p:nvPr>
            <p:ph type="body" sz="quarter" idx="150"/>
          </p:nvPr>
        </p:nvSpPr>
        <p:spPr/>
        <p:txBody>
          <a:bodyPr>
            <a:normAutofit lnSpcReduction="10000"/>
          </a:bodyPr>
          <a:lstStyle/>
          <a:p>
            <a:r>
              <a:rPr lang="en-US" dirty="0" smtClean="0"/>
              <a:t>Paul Miller, </a:t>
            </a:r>
            <a:r>
              <a:rPr lang="en-US" smtClean="0"/>
              <a:t>BS</a:t>
            </a:r>
            <a:r>
              <a:rPr lang="en-US" baseline="30000" smtClean="0"/>
              <a:t>1</a:t>
            </a:r>
            <a:r>
              <a:rPr lang="en-US" smtClean="0"/>
              <a:t>; </a:t>
            </a:r>
            <a:r>
              <a:rPr lang="en-US" dirty="0" smtClean="0"/>
              <a:t>Xenia Ivanova</a:t>
            </a:r>
            <a:r>
              <a:rPr lang="en-US" baseline="30000" dirty="0" smtClean="0"/>
              <a:t>1</a:t>
            </a:r>
            <a:r>
              <a:rPr lang="en-US" dirty="0" smtClean="0"/>
              <a:t>; Kevin Bailey, MD</a:t>
            </a:r>
            <a:r>
              <a:rPr lang="en-US" baseline="30000" dirty="0" smtClean="0"/>
              <a:t>2</a:t>
            </a:r>
            <a:r>
              <a:rPr lang="en-US" dirty="0" smtClean="0"/>
              <a:t>; Catherine Sherwin, PhD</a:t>
            </a:r>
            <a:r>
              <a:rPr lang="en-US" baseline="30000" dirty="0" smtClean="0"/>
              <a:t>3</a:t>
            </a:r>
            <a:r>
              <a:rPr lang="en-US" dirty="0" smtClean="0"/>
              <a:t>; Nam </a:t>
            </a:r>
            <a:r>
              <a:rPr lang="en-US" dirty="0"/>
              <a:t>Tran PhD, MS, FACB</a:t>
            </a:r>
            <a:r>
              <a:rPr lang="en-US" baseline="30000" dirty="0"/>
              <a:t>1</a:t>
            </a:r>
            <a:endParaRPr lang="en-US" i="1" dirty="0"/>
          </a:p>
        </p:txBody>
      </p:sp>
      <p:sp>
        <p:nvSpPr>
          <p:cNvPr id="224" name="Text Placeholder 223"/>
          <p:cNvSpPr>
            <a:spLocks noGrp="1"/>
          </p:cNvSpPr>
          <p:nvPr>
            <p:ph type="body" sz="quarter" idx="184"/>
          </p:nvPr>
        </p:nvSpPr>
        <p:spPr/>
        <p:txBody>
          <a:bodyPr>
            <a:normAutofit fontScale="85000" lnSpcReduction="10000"/>
          </a:bodyPr>
          <a:lstStyle/>
          <a:p>
            <a:r>
              <a:rPr lang="en-US" baseline="30000" dirty="0" smtClean="0"/>
              <a:t>1</a:t>
            </a:r>
            <a:r>
              <a:rPr lang="en-US" dirty="0" smtClean="0"/>
              <a:t>Dept. of Pathology and Laboratory Medicine, UC Davis; </a:t>
            </a:r>
            <a:r>
              <a:rPr lang="en-US" baseline="30000" dirty="0" smtClean="0"/>
              <a:t>2</a:t>
            </a:r>
            <a:r>
              <a:rPr lang="en-US" dirty="0" smtClean="0"/>
              <a:t>Division of Burn Surgery, University of Cincinnati; </a:t>
            </a:r>
            <a:r>
              <a:rPr lang="en-US" baseline="30000" dirty="0" smtClean="0"/>
              <a:t>3</a:t>
            </a:r>
            <a:r>
              <a:rPr lang="en-US" dirty="0" smtClean="0"/>
              <a:t>Department of Pediatrics, University of Utah</a:t>
            </a:r>
            <a:endParaRPr lang="en-US" dirty="0"/>
          </a:p>
        </p:txBody>
      </p:sp>
      <p:sp>
        <p:nvSpPr>
          <p:cNvPr id="225" name="Text Placeholder 224"/>
          <p:cNvSpPr>
            <a:spLocks noGrp="1"/>
          </p:cNvSpPr>
          <p:nvPr>
            <p:ph type="body" sz="quarter" idx="185"/>
          </p:nvPr>
        </p:nvSpPr>
        <p:spPr/>
        <p:txBody>
          <a:bodyPr>
            <a:normAutofit/>
          </a:bodyPr>
          <a:lstStyle/>
          <a:p>
            <a:r>
              <a:rPr lang="en-US" b="1" dirty="0"/>
              <a:t>Impact of CYP Polymorphisms on Fentanyl </a:t>
            </a:r>
            <a:r>
              <a:rPr lang="en-US" b="1" dirty="0" smtClean="0"/>
              <a:t>Pharmacokinetics in </a:t>
            </a:r>
            <a:r>
              <a:rPr lang="en-US" b="1" dirty="0"/>
              <a:t>Burn </a:t>
            </a:r>
            <a:r>
              <a:rPr lang="en-US" b="1" dirty="0" smtClean="0"/>
              <a:t>Patients</a:t>
            </a:r>
            <a:endParaRPr lang="en-US" dirty="0"/>
          </a:p>
        </p:txBody>
      </p:sp>
      <p:pic>
        <p:nvPicPr>
          <p:cNvPr id="66" name="Picture Placeholder 7"/>
          <p:cNvPicPr>
            <a:picLocks noGrp="1" noChangeAspect="1"/>
          </p:cNvPicPr>
          <p:nvPr>
            <p:ph type="pic" sz="quarter" idx="15"/>
          </p:nvPr>
        </p:nvPicPr>
        <p:blipFill>
          <a:blip r:embed="rId5"/>
          <a:srcRect t="-20027" b="-20027"/>
          <a:stretch>
            <a:fillRect/>
          </a:stretch>
        </p:blipFill>
        <p:spPr/>
      </p:pic>
      <p:graphicFrame>
        <p:nvGraphicFramePr>
          <p:cNvPr id="68" name="Chart 67"/>
          <p:cNvGraphicFramePr/>
          <p:nvPr>
            <p:extLst>
              <p:ext uri="{D42A27DB-BD31-4B8C-83A1-F6EECF244321}">
                <p14:modId xmlns:p14="http://schemas.microsoft.com/office/powerpoint/2010/main" val="791382775"/>
              </p:ext>
            </p:extLst>
          </p:nvPr>
        </p:nvGraphicFramePr>
        <p:xfrm>
          <a:off x="13899874" y="2900140"/>
          <a:ext cx="6245246" cy="5458374"/>
        </p:xfrm>
        <a:graphic>
          <a:graphicData uri="http://schemas.openxmlformats.org/drawingml/2006/chart">
            <c:chart xmlns:c="http://schemas.openxmlformats.org/drawingml/2006/chart" xmlns:r="http://schemas.openxmlformats.org/officeDocument/2006/relationships" r:id="rId6"/>
          </a:graphicData>
        </a:graphic>
      </p:graphicFrame>
      <p:sp>
        <p:nvSpPr>
          <p:cNvPr id="121" name="Text Placeholder 170"/>
          <p:cNvSpPr>
            <a:spLocks noGrp="1"/>
          </p:cNvSpPr>
          <p:nvPr>
            <p:ph type="body" sz="quarter" idx="11"/>
          </p:nvPr>
        </p:nvSpPr>
        <p:spPr>
          <a:xfrm>
            <a:off x="571500" y="10198548"/>
            <a:ext cx="6236096" cy="538609"/>
          </a:xfrm>
        </p:spPr>
        <p:txBody>
          <a:bodyPr/>
          <a:lstStyle/>
          <a:p>
            <a:r>
              <a:rPr lang="en-US" dirty="0" smtClean="0"/>
              <a:t>Objective </a:t>
            </a:r>
            <a:endParaRPr lang="en-US" dirty="0"/>
          </a:p>
        </p:txBody>
      </p:sp>
      <p:sp>
        <p:nvSpPr>
          <p:cNvPr id="227" name="Picture Placeholder 226"/>
          <p:cNvSpPr>
            <a:spLocks noGrp="1"/>
          </p:cNvSpPr>
          <p:nvPr>
            <p:ph type="pic" sz="quarter" idx="130"/>
          </p:nvPr>
        </p:nvSpPr>
        <p:spPr/>
      </p:sp>
      <p:sp>
        <p:nvSpPr>
          <p:cNvPr id="230" name="Rectangle 229"/>
          <p:cNvSpPr/>
          <p:nvPr/>
        </p:nvSpPr>
        <p:spPr>
          <a:xfrm>
            <a:off x="14063565" y="2725390"/>
            <a:ext cx="6115695" cy="400110"/>
          </a:xfrm>
          <a:prstGeom prst="rect">
            <a:avLst/>
          </a:prstGeom>
        </p:spPr>
        <p:txBody>
          <a:bodyPr wrap="square">
            <a:spAutoFit/>
          </a:bodyPr>
          <a:lstStyle/>
          <a:p>
            <a:pPr algn="ctr"/>
            <a:r>
              <a:rPr lang="en-US" sz="2000" b="1" dirty="0" smtClean="0"/>
              <a:t>Figure 2: Fentanyl </a:t>
            </a:r>
            <a:r>
              <a:rPr lang="en-US" sz="2000" b="1" dirty="0"/>
              <a:t>Concentration Over Time </a:t>
            </a:r>
            <a:endParaRPr lang="en-US" sz="2000" dirty="0"/>
          </a:p>
        </p:txBody>
      </p:sp>
      <p:graphicFrame>
        <p:nvGraphicFramePr>
          <p:cNvPr id="231" name="Object 230"/>
          <p:cNvGraphicFramePr>
            <a:graphicFrameLocks noChangeAspect="1"/>
          </p:cNvGraphicFramePr>
          <p:nvPr>
            <p:extLst>
              <p:ext uri="{D42A27DB-BD31-4B8C-83A1-F6EECF244321}">
                <p14:modId xmlns:p14="http://schemas.microsoft.com/office/powerpoint/2010/main" val="2909385065"/>
              </p:ext>
            </p:extLst>
          </p:nvPr>
        </p:nvGraphicFramePr>
        <p:xfrm>
          <a:off x="13891910" y="8761358"/>
          <a:ext cx="6253210" cy="2529914"/>
        </p:xfrm>
        <a:graphic>
          <a:graphicData uri="http://schemas.openxmlformats.org/presentationml/2006/ole">
            <mc:AlternateContent xmlns:mc="http://schemas.openxmlformats.org/markup-compatibility/2006">
              <mc:Choice xmlns:v="urn:schemas-microsoft-com:vml" Requires="v">
                <p:oleObj spid="_x0000_s1118" name="Document" r:id="rId8" imgW="5626100" imgH="1511300" progId="Word.Document.12">
                  <p:embed/>
                </p:oleObj>
              </mc:Choice>
              <mc:Fallback>
                <p:oleObj name="Document" r:id="rId8" imgW="5626100" imgH="1511300" progId="Word.Document.12">
                  <p:embed/>
                  <p:pic>
                    <p:nvPicPr>
                      <p:cNvPr id="0" name=""/>
                      <p:cNvPicPr/>
                      <p:nvPr/>
                    </p:nvPicPr>
                    <p:blipFill>
                      <a:blip r:embed="rId9"/>
                      <a:stretch>
                        <a:fillRect/>
                      </a:stretch>
                    </p:blipFill>
                    <p:spPr>
                      <a:xfrm>
                        <a:off x="13891910" y="8761358"/>
                        <a:ext cx="6253210" cy="2529914"/>
                      </a:xfrm>
                      <a:prstGeom prst="rect">
                        <a:avLst/>
                      </a:prstGeom>
                    </p:spPr>
                  </p:pic>
                </p:oleObj>
              </mc:Fallback>
            </mc:AlternateContent>
          </a:graphicData>
        </a:graphic>
      </p:graphicFrame>
      <p:sp>
        <p:nvSpPr>
          <p:cNvPr id="233" name="TextBox 232"/>
          <p:cNvSpPr txBox="1"/>
          <p:nvPr/>
        </p:nvSpPr>
        <p:spPr>
          <a:xfrm>
            <a:off x="13891910" y="11444270"/>
            <a:ext cx="6287350" cy="400110"/>
          </a:xfrm>
          <a:prstGeom prst="rect">
            <a:avLst/>
          </a:prstGeom>
          <a:noFill/>
        </p:spPr>
        <p:txBody>
          <a:bodyPr wrap="square" rtlCol="0">
            <a:spAutoFit/>
          </a:bodyPr>
          <a:lstStyle/>
          <a:p>
            <a:pPr algn="ctr"/>
            <a:r>
              <a:rPr lang="en-US" sz="2000" b="1" dirty="0" smtClean="0"/>
              <a:t>Figure 3: Pharmacokinetic Model for Fentanyl </a:t>
            </a:r>
            <a:endParaRPr lang="en-US" sz="2000" b="1" dirty="0"/>
          </a:p>
        </p:txBody>
      </p:sp>
      <p:sp>
        <p:nvSpPr>
          <p:cNvPr id="132" name="Text Placeholder 175"/>
          <p:cNvSpPr>
            <a:spLocks noGrp="1"/>
          </p:cNvSpPr>
          <p:nvPr>
            <p:ph type="body" sz="quarter" idx="22"/>
          </p:nvPr>
        </p:nvSpPr>
        <p:spPr>
          <a:xfrm>
            <a:off x="20581114" y="10056288"/>
            <a:ext cx="6280547" cy="428684"/>
          </a:xfrm>
        </p:spPr>
        <p:txBody>
          <a:bodyPr/>
          <a:lstStyle/>
          <a:p>
            <a:r>
              <a:rPr lang="en-US" dirty="0" smtClean="0"/>
              <a:t>Further Research</a:t>
            </a:r>
            <a:endParaRPr lang="en-US" dirty="0"/>
          </a:p>
        </p:txBody>
      </p:sp>
      <p:pic>
        <p:nvPicPr>
          <p:cNvPr id="236" name="Picture Placeholder 235" descr="Screen Shot 2017-02-15 at 12.51.37 PM.png"/>
          <p:cNvPicPr>
            <a:picLocks noGrp="1" noChangeAspect="1"/>
          </p:cNvPicPr>
          <p:nvPr>
            <p:ph type="pic" sz="quarter" idx="18"/>
          </p:nvPr>
        </p:nvPicPr>
        <p:blipFill>
          <a:blip r:embed="rId10">
            <a:extLst>
              <a:ext uri="{28A0092B-C50C-407E-A947-70E740481C1C}">
                <a14:useLocalDpi xmlns:a14="http://schemas.microsoft.com/office/drawing/2010/main" val="0"/>
              </a:ext>
            </a:extLst>
          </a:blip>
          <a:srcRect l="1266" r="1266"/>
          <a:stretch>
            <a:fillRect/>
          </a:stretch>
        </p:blipFill>
        <p:spPr>
          <a:xfrm>
            <a:off x="24098250" y="612775"/>
            <a:ext cx="2762250" cy="1257300"/>
          </a:xfrm>
        </p:spPr>
      </p:pic>
      <p:sp>
        <p:nvSpPr>
          <p:cNvPr id="237" name="Rectangle 236"/>
          <p:cNvSpPr/>
          <p:nvPr/>
        </p:nvSpPr>
        <p:spPr>
          <a:xfrm>
            <a:off x="20581114" y="10471824"/>
            <a:ext cx="6279386" cy="2246769"/>
          </a:xfrm>
          <a:prstGeom prst="rect">
            <a:avLst/>
          </a:prstGeom>
        </p:spPr>
        <p:txBody>
          <a:bodyPr wrap="square">
            <a:spAutoFit/>
          </a:bodyPr>
          <a:lstStyle/>
          <a:p>
            <a:pPr marL="285750" lvl="0" indent="-285750">
              <a:buFont typeface="Arial"/>
              <a:buChar char="•"/>
            </a:pPr>
            <a:r>
              <a:rPr lang="en-US" sz="2000" dirty="0"/>
              <a:t>The data presented represents a preliminary study that was performed with the goal of supporting the completion of a larger study of 50 adult burn patients at UC Davis Medical Center. </a:t>
            </a:r>
          </a:p>
          <a:p>
            <a:pPr marL="285750" lvl="0" indent="-285750">
              <a:buFont typeface="Arial"/>
              <a:buChar char="•"/>
            </a:pPr>
            <a:r>
              <a:rPr lang="en-US" sz="2000" dirty="0"/>
              <a:t>This follow-up study is currently underway and has been designed with adequate power to show statistical significance. </a:t>
            </a:r>
          </a:p>
        </p:txBody>
      </p:sp>
      <p:sp>
        <p:nvSpPr>
          <p:cNvPr id="4" name="TextBox 3"/>
          <p:cNvSpPr txBox="1"/>
          <p:nvPr/>
        </p:nvSpPr>
        <p:spPr>
          <a:xfrm>
            <a:off x="571500" y="12812729"/>
            <a:ext cx="6236096" cy="400110"/>
          </a:xfrm>
          <a:prstGeom prst="rect">
            <a:avLst/>
          </a:prstGeom>
          <a:noFill/>
        </p:spPr>
        <p:txBody>
          <a:bodyPr wrap="square" rtlCol="0">
            <a:spAutoFit/>
          </a:bodyPr>
          <a:lstStyle/>
          <a:p>
            <a:pPr algn="ctr"/>
            <a:r>
              <a:rPr lang="en-US" sz="2000" b="1" dirty="0" smtClean="0"/>
              <a:t>Table 1: Demographics</a:t>
            </a:r>
            <a:endParaRPr lang="en-US" sz="2000" b="1" dirty="0"/>
          </a:p>
        </p:txBody>
      </p:sp>
      <p:sp>
        <p:nvSpPr>
          <p:cNvPr id="5" name="TextBox 4"/>
          <p:cNvSpPr txBox="1"/>
          <p:nvPr/>
        </p:nvSpPr>
        <p:spPr>
          <a:xfrm>
            <a:off x="7241978" y="10328777"/>
            <a:ext cx="6441465" cy="1077218"/>
          </a:xfrm>
          <a:prstGeom prst="rect">
            <a:avLst/>
          </a:prstGeom>
          <a:noFill/>
        </p:spPr>
        <p:txBody>
          <a:bodyPr wrap="square" rtlCol="0">
            <a:spAutoFit/>
          </a:bodyPr>
          <a:lstStyle/>
          <a:p>
            <a:r>
              <a:rPr lang="en-US" sz="1600" b="1" dirty="0" smtClean="0"/>
              <a:t>Figure 1: </a:t>
            </a:r>
            <a:r>
              <a:rPr lang="en-US" sz="1600" dirty="0" smtClean="0"/>
              <a:t>A </a:t>
            </a:r>
            <a:r>
              <a:rPr lang="en-US" sz="1600" dirty="0"/>
              <a:t>two-compartment model. C</a:t>
            </a:r>
            <a:r>
              <a:rPr lang="en-US" sz="1600" baseline="-25000" dirty="0"/>
              <a:t>1</a:t>
            </a:r>
            <a:r>
              <a:rPr lang="en-US" sz="1600" dirty="0"/>
              <a:t> and C</a:t>
            </a:r>
            <a:r>
              <a:rPr lang="en-US" sz="1600" baseline="-25000" dirty="0"/>
              <a:t>2</a:t>
            </a:r>
            <a:r>
              <a:rPr lang="en-US" sz="1600" dirty="0"/>
              <a:t> represent the concentration of fentanyl in the central and peripheral compartments, respectively. </a:t>
            </a:r>
            <a:r>
              <a:rPr lang="en-US" sz="1600" dirty="0" err="1"/>
              <a:t>K</a:t>
            </a:r>
            <a:r>
              <a:rPr lang="en-US" sz="1600" baseline="-25000" dirty="0" err="1"/>
              <a:t>e</a:t>
            </a:r>
            <a:r>
              <a:rPr lang="en-US" sz="1600" dirty="0"/>
              <a:t> is the rate constant of clearance and K</a:t>
            </a:r>
            <a:r>
              <a:rPr lang="en-US" sz="1600" baseline="-25000" dirty="0"/>
              <a:t>1</a:t>
            </a:r>
            <a:r>
              <a:rPr lang="en-US" sz="1600" dirty="0"/>
              <a:t> and K</a:t>
            </a:r>
            <a:r>
              <a:rPr lang="en-US" sz="1600" baseline="-25000" dirty="0"/>
              <a:t>2</a:t>
            </a:r>
            <a:r>
              <a:rPr lang="en-US" sz="1600" dirty="0"/>
              <a:t> represent the exchange of fentanyl between the compartments. </a:t>
            </a:r>
          </a:p>
        </p:txBody>
      </p:sp>
      <p:pic>
        <p:nvPicPr>
          <p:cNvPr id="9" name="Picture Placeholder 8" descr="Screen Shot 2017-02-15 at 2.47.08 PM.png"/>
          <p:cNvPicPr>
            <a:picLocks noGrp="1" noChangeAspect="1"/>
          </p:cNvPicPr>
          <p:nvPr>
            <p:ph type="pic" sz="quarter" idx="129"/>
          </p:nvPr>
        </p:nvPicPr>
        <p:blipFill rotWithShape="1">
          <a:blip r:embed="rId11" cstate="print">
            <a:extLst>
              <a:ext uri="{28A0092B-C50C-407E-A947-70E740481C1C}">
                <a14:useLocalDpi xmlns:a14="http://schemas.microsoft.com/office/drawing/2010/main" val="0"/>
              </a:ext>
            </a:extLst>
          </a:blip>
          <a:srcRect l="2" t="-3045" r="-6" b="2174"/>
          <a:stretch/>
        </p:blipFill>
        <p:spPr>
          <a:xfrm>
            <a:off x="7247932" y="7188200"/>
            <a:ext cx="6280546" cy="3103033"/>
          </a:xfrm>
        </p:spPr>
      </p:pic>
      <p:sp>
        <p:nvSpPr>
          <p:cNvPr id="11" name="TextBox 10"/>
          <p:cNvSpPr txBox="1"/>
          <p:nvPr/>
        </p:nvSpPr>
        <p:spPr>
          <a:xfrm>
            <a:off x="13865734" y="8358514"/>
            <a:ext cx="6279386" cy="400110"/>
          </a:xfrm>
          <a:prstGeom prst="rect">
            <a:avLst/>
          </a:prstGeom>
          <a:noFill/>
        </p:spPr>
        <p:txBody>
          <a:bodyPr wrap="square" rtlCol="0">
            <a:spAutoFit/>
          </a:bodyPr>
          <a:lstStyle/>
          <a:p>
            <a:pPr algn="ctr"/>
            <a:r>
              <a:rPr lang="en-US" sz="2000" b="1" dirty="0" smtClean="0"/>
              <a:t>Table 2: Time vs. Plasma Fentanyl</a:t>
            </a:r>
            <a:endParaRPr lang="en-US" sz="2000" b="1" dirty="0"/>
          </a:p>
        </p:txBody>
      </p:sp>
      <p:sp>
        <p:nvSpPr>
          <p:cNvPr id="12" name="TextBox 11"/>
          <p:cNvSpPr txBox="1"/>
          <p:nvPr/>
        </p:nvSpPr>
        <p:spPr>
          <a:xfrm>
            <a:off x="20581113" y="2753964"/>
            <a:ext cx="6280548" cy="400110"/>
          </a:xfrm>
          <a:prstGeom prst="rect">
            <a:avLst/>
          </a:prstGeom>
          <a:noFill/>
        </p:spPr>
        <p:txBody>
          <a:bodyPr wrap="square" rtlCol="0">
            <a:spAutoFit/>
          </a:bodyPr>
          <a:lstStyle/>
          <a:p>
            <a:pPr algn="ctr"/>
            <a:r>
              <a:rPr lang="en-US" sz="2000" b="1" dirty="0" smtClean="0"/>
              <a:t>Table 3: Clearance and Volume of Distribution</a:t>
            </a:r>
            <a:endParaRPr lang="en-US" sz="2000" b="1" dirty="0"/>
          </a:p>
        </p:txBody>
      </p:sp>
      <p:pic>
        <p:nvPicPr>
          <p:cNvPr id="75" name="Picture 74"/>
          <p:cNvPicPr/>
          <p:nvPr/>
        </p:nvPicPr>
        <p:blipFill rotWithShape="1">
          <a:blip r:embed="rId12">
            <a:extLst>
              <a:ext uri="{28A0092B-C50C-407E-A947-70E740481C1C}">
                <a14:useLocalDpi xmlns:a14="http://schemas.microsoft.com/office/drawing/2010/main" val="0"/>
              </a:ext>
            </a:extLst>
          </a:blip>
          <a:srcRect l="10132" r="1" b="5623"/>
          <a:stretch/>
        </p:blipFill>
        <p:spPr bwMode="auto">
          <a:xfrm>
            <a:off x="14429536" y="11643343"/>
            <a:ext cx="6373064" cy="4059560"/>
          </a:xfrm>
          <a:prstGeom prst="rect">
            <a:avLst/>
          </a:prstGeom>
          <a:noFill/>
          <a:ln>
            <a:noFill/>
          </a:ln>
          <a:extLst>
            <a:ext uri="{53640926-AAD7-44d8-BBD7-CCE9431645EC}">
              <a14:shadowObscured xmlns:a14="http://schemas.microsoft.com/office/drawing/2010/main"/>
            </a:ext>
          </a:extLst>
        </p:spPr>
      </p:pic>
      <p:sp>
        <p:nvSpPr>
          <p:cNvPr id="17" name="TextBox 16"/>
          <p:cNvSpPr txBox="1"/>
          <p:nvPr/>
        </p:nvSpPr>
        <p:spPr>
          <a:xfrm>
            <a:off x="15544800" y="15529230"/>
            <a:ext cx="3683000" cy="400110"/>
          </a:xfrm>
          <a:prstGeom prst="rect">
            <a:avLst/>
          </a:prstGeom>
          <a:noFill/>
        </p:spPr>
        <p:txBody>
          <a:bodyPr wrap="square" rtlCol="0">
            <a:spAutoFit/>
          </a:bodyPr>
          <a:lstStyle/>
          <a:p>
            <a:pPr algn="ctr"/>
            <a:r>
              <a:rPr lang="en-US" sz="2000" b="1" dirty="0" smtClean="0"/>
              <a:t>Time</a:t>
            </a:r>
            <a:endParaRPr lang="en-US" sz="2000" b="1" dirty="0"/>
          </a:p>
        </p:txBody>
      </p:sp>
      <p:sp>
        <p:nvSpPr>
          <p:cNvPr id="18" name="TextBox 17"/>
          <p:cNvSpPr txBox="1"/>
          <p:nvPr/>
        </p:nvSpPr>
        <p:spPr>
          <a:xfrm rot="16200000">
            <a:off x="12454518" y="13349476"/>
            <a:ext cx="3549926" cy="400110"/>
          </a:xfrm>
          <a:prstGeom prst="rect">
            <a:avLst/>
          </a:prstGeom>
          <a:noFill/>
        </p:spPr>
        <p:txBody>
          <a:bodyPr wrap="square" rtlCol="0">
            <a:spAutoFit/>
          </a:bodyPr>
          <a:lstStyle/>
          <a:p>
            <a:r>
              <a:rPr lang="en-US" sz="2000" b="1" dirty="0" smtClean="0"/>
              <a:t>Fentanyl Concentration (</a:t>
            </a:r>
            <a:r>
              <a:rPr lang="en-US" sz="2000" b="1" dirty="0" err="1" smtClean="0"/>
              <a:t>ng</a:t>
            </a:r>
            <a:r>
              <a:rPr lang="en-US" sz="2000" b="1" dirty="0" smtClean="0"/>
              <a:t>/ml)</a:t>
            </a:r>
            <a:endParaRPr lang="en-US" sz="2000" b="1" dirty="0"/>
          </a:p>
        </p:txBody>
      </p:sp>
      <p:graphicFrame>
        <p:nvGraphicFramePr>
          <p:cNvPr id="20" name="Object 19"/>
          <p:cNvGraphicFramePr>
            <a:graphicFrameLocks noChangeAspect="1"/>
          </p:cNvGraphicFramePr>
          <p:nvPr>
            <p:extLst>
              <p:ext uri="{D42A27DB-BD31-4B8C-83A1-F6EECF244321}">
                <p14:modId xmlns:p14="http://schemas.microsoft.com/office/powerpoint/2010/main" val="1951554620"/>
              </p:ext>
            </p:extLst>
          </p:nvPr>
        </p:nvGraphicFramePr>
        <p:xfrm>
          <a:off x="571500" y="13212839"/>
          <a:ext cx="6286896" cy="2527686"/>
        </p:xfrm>
        <a:graphic>
          <a:graphicData uri="http://schemas.openxmlformats.org/presentationml/2006/ole">
            <mc:AlternateContent xmlns:mc="http://schemas.openxmlformats.org/markup-compatibility/2006">
              <mc:Choice xmlns:v="urn:schemas-microsoft-com:vml" Requires="v">
                <p:oleObj spid="_x0000_s1119" name="Document" r:id="rId14" imgW="5626100" imgH="1270000" progId="Word.Document.12">
                  <p:embed/>
                </p:oleObj>
              </mc:Choice>
              <mc:Fallback>
                <p:oleObj name="Document" r:id="rId14" imgW="5626100" imgH="1270000" progId="Word.Document.12">
                  <p:embed/>
                  <p:pic>
                    <p:nvPicPr>
                      <p:cNvPr id="0" name=""/>
                      <p:cNvPicPr/>
                      <p:nvPr/>
                    </p:nvPicPr>
                    <p:blipFill>
                      <a:blip r:embed="rId15"/>
                      <a:stretch>
                        <a:fillRect/>
                      </a:stretch>
                    </p:blipFill>
                    <p:spPr>
                      <a:xfrm>
                        <a:off x="571500" y="13212839"/>
                        <a:ext cx="6286896" cy="2527686"/>
                      </a:xfrm>
                      <a:prstGeom prst="rect">
                        <a:avLst/>
                      </a:prstGeom>
                    </p:spPr>
                  </p:pic>
                </p:oleObj>
              </mc:Fallback>
            </mc:AlternateContent>
          </a:graphicData>
        </a:graphic>
      </p:graphicFrame>
      <p:sp>
        <p:nvSpPr>
          <p:cNvPr id="70" name="TextBox 69"/>
          <p:cNvSpPr txBox="1"/>
          <p:nvPr/>
        </p:nvSpPr>
        <p:spPr>
          <a:xfrm>
            <a:off x="13865734" y="7822784"/>
            <a:ext cx="6245246" cy="40220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*Error bars represent Standard Deviation (SD). CYP 3A4 represents a single patient. Therefore, no mean or SD could be calculated.  </a:t>
            </a:r>
            <a:endParaRPr lang="en-US" sz="1400" dirty="0"/>
          </a:p>
        </p:txBody>
      </p:sp>
      <p:sp>
        <p:nvSpPr>
          <p:cNvPr id="72" name="TextBox 71"/>
          <p:cNvSpPr txBox="1"/>
          <p:nvPr/>
        </p:nvSpPr>
        <p:spPr>
          <a:xfrm>
            <a:off x="13865734" y="11013493"/>
            <a:ext cx="6245246" cy="40220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 Denotes p=&lt;.01 for Wild type vs. CYP Mutants</a:t>
            </a:r>
            <a:endParaRPr lang="en-US" sz="1400" dirty="0"/>
          </a:p>
        </p:txBody>
      </p:sp>
      <p:graphicFrame>
        <p:nvGraphicFramePr>
          <p:cNvPr id="3" name="Object 2"/>
          <p:cNvGraphicFramePr>
            <a:graphicFrameLocks noChangeAspect="1"/>
          </p:cNvGraphicFramePr>
          <p:nvPr>
            <p:extLst>
              <p:ext uri="{D42A27DB-BD31-4B8C-83A1-F6EECF244321}">
                <p14:modId xmlns:p14="http://schemas.microsoft.com/office/powerpoint/2010/main" val="3832128626"/>
              </p:ext>
            </p:extLst>
          </p:nvPr>
        </p:nvGraphicFramePr>
        <p:xfrm>
          <a:off x="20581113" y="3207438"/>
          <a:ext cx="6279385" cy="2845827"/>
        </p:xfrm>
        <a:graphic>
          <a:graphicData uri="http://schemas.openxmlformats.org/presentationml/2006/ole">
            <mc:AlternateContent xmlns:mc="http://schemas.openxmlformats.org/markup-compatibility/2006">
              <mc:Choice xmlns:v="urn:schemas-microsoft-com:vml" Requires="v">
                <p:oleObj spid="_x0000_s1120" name="Document" r:id="rId17" imgW="5626100" imgH="1295400" progId="Word.Document.12">
                  <p:embed/>
                </p:oleObj>
              </mc:Choice>
              <mc:Fallback>
                <p:oleObj name="Document" r:id="rId17" imgW="5626100" imgH="1295400" progId="Word.Document.12">
                  <p:embed/>
                  <p:pic>
                    <p:nvPicPr>
                      <p:cNvPr id="0" name=""/>
                      <p:cNvPicPr/>
                      <p:nvPr/>
                    </p:nvPicPr>
                    <p:blipFill>
                      <a:blip r:embed="rId18"/>
                      <a:stretch>
                        <a:fillRect/>
                      </a:stretch>
                    </p:blipFill>
                    <p:spPr>
                      <a:xfrm>
                        <a:off x="20581113" y="3207438"/>
                        <a:ext cx="6279385" cy="2845827"/>
                      </a:xfrm>
                      <a:prstGeom prst="rect">
                        <a:avLst/>
                      </a:prstGeom>
                    </p:spPr>
                  </p:pic>
                </p:oleObj>
              </mc:Fallback>
            </mc:AlternateContent>
          </a:graphicData>
        </a:graphic>
      </p:graphicFrame>
      <p:sp>
        <p:nvSpPr>
          <p:cNvPr id="6" name="Rectangle 5"/>
          <p:cNvSpPr/>
          <p:nvPr/>
        </p:nvSpPr>
        <p:spPr>
          <a:xfrm>
            <a:off x="20581113" y="5723696"/>
            <a:ext cx="4730750" cy="307777"/>
          </a:xfrm>
          <a:prstGeom prst="rect">
            <a:avLst/>
          </a:prstGeom>
        </p:spPr>
        <p:txBody>
          <a:bodyPr wrap="square">
            <a:spAutoFit/>
          </a:bodyPr>
          <a:lstStyle/>
          <a:p>
            <a:r>
              <a:rPr lang="en-US" sz="1400" dirty="0"/>
              <a:t>*** Denotes p=&lt;.01 for Wild type vs. CYP Mutants</a:t>
            </a:r>
          </a:p>
        </p:txBody>
      </p:sp>
    </p:spTree>
    <p:extLst>
      <p:ext uri="{BB962C8B-B14F-4D97-AF65-F5344CB8AC3E}">
        <p14:creationId xmlns:p14="http://schemas.microsoft.com/office/powerpoint/2010/main" val="341731004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5894</TotalTime>
  <Words>1167</Words>
  <Application>Microsoft Macintosh PowerPoint</Application>
  <PresentationFormat>Custom</PresentationFormat>
  <Paragraphs>60</Paragraphs>
  <Slides>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PosterPresentations.com-36x60-Template-V3</vt:lpstr>
      <vt:lpstr>1_Classic 3 Columns</vt:lpstr>
      <vt:lpstr>Classic - Wide Center</vt:lpstr>
      <vt:lpstr>Document</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Paul Miller</cp:lastModifiedBy>
  <cp:revision>50</cp:revision>
  <dcterms:created xsi:type="dcterms:W3CDTF">2012-02-06T18:46:22Z</dcterms:created>
  <dcterms:modified xsi:type="dcterms:W3CDTF">2017-02-17T21:30:59Z</dcterms:modified>
</cp:coreProperties>
</file>